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305" r:id="rId4"/>
    <p:sldId id="257" r:id="rId5"/>
    <p:sldId id="259" r:id="rId6"/>
    <p:sldId id="260" r:id="rId7"/>
    <p:sldId id="261" r:id="rId8"/>
    <p:sldId id="27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4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495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232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79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80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969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61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60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3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96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49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617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7D2C2-97A1-4AC0-A32A-AE6BBBFA328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BF007-F087-4D63-94D5-82FD5A68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30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>
            <a:normAutofit/>
          </a:bodyPr>
          <a:lstStyle/>
          <a:p>
            <a:r>
              <a:rPr lang="cs-CZ" sz="6600" dirty="0" smtClean="0"/>
              <a:t>JEŽÍŠŮV HROB</a:t>
            </a:r>
            <a:endParaRPr lang="cs-CZ" sz="6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8650" y="3861048"/>
            <a:ext cx="6400800" cy="1752600"/>
          </a:xfrm>
        </p:spPr>
        <p:txBody>
          <a:bodyPr>
            <a:normAutofit/>
          </a:bodyPr>
          <a:lstStyle/>
          <a:p>
            <a:r>
              <a:rPr lang="cs-CZ" dirty="0" smtClean="0"/>
              <a:t>návod k výrobě</a:t>
            </a:r>
          </a:p>
          <a:p>
            <a:endParaRPr lang="cs-CZ" sz="1900" dirty="0" smtClean="0"/>
          </a:p>
          <a:p>
            <a:r>
              <a:rPr lang="cs-CZ" sz="1900" dirty="0" smtClean="0"/>
              <a:t>(zpracováno podle návrhu </a:t>
            </a:r>
          </a:p>
          <a:p>
            <a:r>
              <a:rPr lang="cs-CZ" sz="1900" dirty="0" smtClean="0"/>
              <a:t>diecézního Katechetického střediska v Hradci Králové)</a:t>
            </a:r>
            <a:endParaRPr lang="cs-CZ" sz="1900" dirty="0"/>
          </a:p>
        </p:txBody>
      </p:sp>
      <p:pic>
        <p:nvPicPr>
          <p:cNvPr id="1028" name="Picture 4" descr="Výsledek obrázku pro tomba vuo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40968"/>
            <a:ext cx="1714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08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Našroubujeme stříkací trubici…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8635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…a pomalu nastříkáváme (</a:t>
            </a:r>
            <a:r>
              <a:rPr lang="cs-CZ" sz="2400" dirty="0" err="1" smtClean="0"/>
              <a:t>spray</a:t>
            </a:r>
            <a:r>
              <a:rPr lang="cs-CZ" sz="2400" dirty="0" smtClean="0"/>
              <a:t> držíme dnem vzhůru…) pěnu do připraveného místa… ne však zcela do krajů (počítejme s tím, že pěna bude časem bobtnat… a k tomu potřebuje mít volné místo…). Stříkáme do výšky 7-10 cm – do tvaru jakési hromady (ne kvádru). </a:t>
            </a:r>
            <a:endParaRPr lang="cs-CZ" sz="24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927373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431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Pěnu necháme v krabici nabobtnat a úplně zaschnout několik hodin… (nejméně 6-8 hod)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18831"/>
            <a:ext cx="3404196" cy="2553147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20888"/>
            <a:ext cx="3665380" cy="2749035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>
            <a:off x="4067944" y="3645024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60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 smtClean="0"/>
              <a:t>Objekt vyjmeme z krabice. ZESPODU je někdy třeba jeho plochu vyrovnat a doplnit – tak, že sem znovu nastříkáme vrstvu pěny </a:t>
            </a:r>
            <a:br>
              <a:rPr lang="cs-CZ" sz="2400" dirty="0" smtClean="0"/>
            </a:br>
            <a:r>
              <a:rPr lang="cs-CZ" sz="2400" dirty="0" smtClean="0"/>
              <a:t>a necháme opět zaschnout a ztvrdnout…</a:t>
            </a:r>
            <a:endParaRPr lang="cs-CZ" sz="24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0958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8985" y="47667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Spodek pak zarovnáme dlouhým, </a:t>
            </a:r>
            <a:br>
              <a:rPr lang="cs-CZ" sz="3200" dirty="0" smtClean="0"/>
            </a:br>
            <a:r>
              <a:rPr lang="cs-CZ" sz="3200" dirty="0" smtClean="0"/>
              <a:t>ostrým nožem…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3672408" cy="2754306"/>
          </a:xfrm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4864"/>
            <a:ext cx="3710541" cy="2782906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30356" r="4237" b="42502"/>
          <a:stretch/>
        </p:blipFill>
        <p:spPr>
          <a:xfrm>
            <a:off x="2483768" y="5445224"/>
            <a:ext cx="3888432" cy="8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5746650"/>
          </a:xfrm>
        </p:spPr>
        <p:txBody>
          <a:bodyPr/>
          <a:lstStyle/>
          <a:p>
            <a:r>
              <a:rPr lang="cs-CZ" dirty="0" smtClean="0"/>
              <a:t>Zarovnaná spodní plocha…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138" y="1502174"/>
            <a:ext cx="5323698" cy="3992774"/>
          </a:xfrm>
        </p:spPr>
      </p:pic>
    </p:spTree>
    <p:extLst>
      <p:ext uri="{BB962C8B-B14F-4D97-AF65-F5344CB8AC3E}">
        <p14:creationId xmlns:p14="http://schemas.microsoft.com/office/powerpoint/2010/main" val="18196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 případě, že objekt na rovné podložce nestojí pevně – je třeba ho ještě upravit… 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30356" r="4237" b="42502"/>
          <a:stretch/>
        </p:blipFill>
        <p:spPr>
          <a:xfrm>
            <a:off x="5004048" y="5088408"/>
            <a:ext cx="3888432" cy="8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Následně objekt rozřízneme </a:t>
            </a:r>
            <a:br>
              <a:rPr lang="cs-CZ" dirty="0" smtClean="0"/>
            </a:br>
            <a:r>
              <a:rPr lang="cs-CZ" dirty="0" smtClean="0"/>
              <a:t>podélně napůl…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1436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… a poměrně často zjistíme, že je uvnitř mnoho nevítaných děr… které nás ale zatím zanechají zcela chladnými (přijde na ně řada později… :-) ).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7281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983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Jednu polovinu objektu položíme </a:t>
            </a:r>
            <a:r>
              <a:rPr lang="cs-CZ" sz="2400" dirty="0" smtClean="0"/>
              <a:t>seříznutou </a:t>
            </a:r>
            <a:r>
              <a:rPr lang="cs-CZ" sz="2400" dirty="0" smtClean="0"/>
              <a:t>plochou na předem připravený papír, slepený ze dvou A 4 </a:t>
            </a:r>
            <a:br>
              <a:rPr lang="cs-CZ" sz="2400" dirty="0" smtClean="0"/>
            </a:br>
            <a:r>
              <a:rPr lang="cs-CZ" sz="2400" dirty="0" smtClean="0"/>
              <a:t>(tak dlouhý a široký, aby se na něj objekt vešel…)…  </a:t>
            </a:r>
            <a:endParaRPr lang="cs-CZ" sz="24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08920"/>
            <a:ext cx="3020153" cy="2265115"/>
          </a:xfrm>
        </p:spPr>
      </p:pic>
      <p:pic>
        <p:nvPicPr>
          <p:cNvPr id="7" name="Zástupný symbol pro obsa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32004"/>
            <a:ext cx="3953412" cy="2965059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3779912" y="3659979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37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VŠECHNO POTŘEBUJEME?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504" y="1844824"/>
            <a:ext cx="1728192" cy="1296144"/>
          </a:xfr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9867" y="1633923"/>
            <a:ext cx="1769170" cy="1326877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24706"/>
          <a:stretch/>
        </p:blipFill>
        <p:spPr>
          <a:xfrm rot="16200000">
            <a:off x="3782935" y="1316803"/>
            <a:ext cx="1527683" cy="2120645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72802" y="2081677"/>
            <a:ext cx="1786682" cy="1340011"/>
          </a:xfrm>
          <a:prstGeom prst="rect">
            <a:avLst/>
          </a:prstGeom>
        </p:spPr>
      </p:pic>
      <p:pic>
        <p:nvPicPr>
          <p:cNvPr id="9" name="Zástupný symbol pro obsah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8440" y="1717826"/>
            <a:ext cx="1791039" cy="1343279"/>
          </a:xfrm>
          <a:prstGeom prst="rect">
            <a:avLst/>
          </a:prstGeom>
        </p:spPr>
      </p:pic>
      <p:pic>
        <p:nvPicPr>
          <p:cNvPr id="10" name="Zástupný symbol pro obsah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30356" r="4237" b="42502"/>
          <a:stretch/>
        </p:blipFill>
        <p:spPr>
          <a:xfrm>
            <a:off x="1350960" y="3573016"/>
            <a:ext cx="3240360" cy="714706"/>
          </a:xfrm>
          <a:prstGeom prst="rect">
            <a:avLst/>
          </a:prstGeom>
        </p:spPr>
      </p:pic>
      <p:pic>
        <p:nvPicPr>
          <p:cNvPr id="11" name="Zástupný symbol pro obsah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24" y="4149080"/>
            <a:ext cx="2871135" cy="2153351"/>
          </a:xfrm>
          <a:prstGeom prst="rect">
            <a:avLst/>
          </a:prstGeom>
        </p:spPr>
      </p:pic>
      <p:pic>
        <p:nvPicPr>
          <p:cNvPr id="12" name="Zástupný symbol pro obsah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3"/>
          <a:stretch/>
        </p:blipFill>
        <p:spPr>
          <a:xfrm>
            <a:off x="827584" y="4581128"/>
            <a:ext cx="3096344" cy="17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26170"/>
          </a:xfrm>
        </p:spPr>
        <p:txBody>
          <a:bodyPr/>
          <a:lstStyle/>
          <a:p>
            <a:r>
              <a:rPr lang="cs-CZ" dirty="0" smtClean="0"/>
              <a:t>… a obkreslíme…</a:t>
            </a:r>
            <a:endParaRPr lang="cs-CZ" dirty="0"/>
          </a:p>
        </p:txBody>
      </p:sp>
      <p:pic>
        <p:nvPicPr>
          <p:cNvPr id="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4950764" cy="3712221"/>
          </a:xfrm>
        </p:spPr>
      </p:pic>
    </p:spTree>
    <p:extLst>
      <p:ext uri="{BB962C8B-B14F-4D97-AF65-F5344CB8AC3E}">
        <p14:creationId xmlns:p14="http://schemas.microsoft.com/office/powerpoint/2010/main" val="5524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…určíme si orientaci budoucího hrobu (kde budou schody…). 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647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Podle vzorů (Biblický slovník a Po stopách Ježíšových-G. Kroll) nakreslíme do připraveného obrysu tvar hrobu…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90" t="54339" r="18043" b="7134"/>
          <a:stretch/>
        </p:blipFill>
        <p:spPr>
          <a:xfrm rot="-900000">
            <a:off x="518112" y="2397104"/>
            <a:ext cx="3699385" cy="2547105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4" t="5867" r="11583" b="38829"/>
          <a:stretch/>
        </p:blipFill>
        <p:spPr>
          <a:xfrm>
            <a:off x="4932040" y="2708919"/>
            <a:ext cx="3715257" cy="22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Překreslený hrob…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16832"/>
            <a:ext cx="5664629" cy="4248472"/>
          </a:xfrm>
        </p:spPr>
      </p:pic>
    </p:spTree>
    <p:extLst>
      <p:ext uri="{BB962C8B-B14F-4D97-AF65-F5344CB8AC3E}">
        <p14:creationId xmlns:p14="http://schemas.microsoft.com/office/powerpoint/2010/main" val="13225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Srovnání s již dříve vytvořeným hrobem…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1973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Dbáme na správnou velikost místa, kam se v hrobě ukládá zemřelý…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4482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0280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Vystřihneme vnitřní části hrobu…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2896"/>
            <a:ext cx="3596217" cy="2697163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92896"/>
            <a:ext cx="3593372" cy="2695029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>
            <a:off x="4211960" y="3659979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0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Přiložíme na tu správnou polovinu hrobu a obkreslíme…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5227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Otočíme papír, přiložíme na druhou polovinu hrobu a obkreslíme…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783357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3163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5" t="29132" r="2093" b="21686"/>
          <a:stretch/>
        </p:blipFill>
        <p:spPr>
          <a:xfrm>
            <a:off x="1043608" y="2132856"/>
            <a:ext cx="7329577" cy="2808312"/>
          </a:xfrm>
        </p:spPr>
      </p:pic>
    </p:spTree>
    <p:extLst>
      <p:ext uri="{BB962C8B-B14F-4D97-AF65-F5344CB8AC3E}">
        <p14:creationId xmlns:p14="http://schemas.microsoft.com/office/powerpoint/2010/main" val="294366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FINANČNÍ ROZVAHA</a:t>
            </a:r>
            <a:r>
              <a:rPr lang="cs-CZ" sz="3200" dirty="0" smtClean="0"/>
              <a:t>…</a:t>
            </a:r>
            <a:r>
              <a:rPr lang="cs-CZ" sz="2800" dirty="0" smtClean="0"/>
              <a:t> </a:t>
            </a:r>
            <a:br>
              <a:rPr lang="cs-CZ" sz="2800" dirty="0" smtClean="0"/>
            </a:br>
            <a:r>
              <a:rPr lang="cs-CZ" sz="2800" dirty="0" smtClean="0"/>
              <a:t>(uváděny jsou průměrné ceny…)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dirty="0" smtClean="0"/>
              <a:t>DRAŽŠÍ VARIANTA: celkem – 340 Kč</a:t>
            </a:r>
          </a:p>
          <a:p>
            <a:pPr>
              <a:buFontTx/>
              <a:buChar char="-"/>
            </a:pPr>
            <a:r>
              <a:rPr lang="cs-CZ" sz="3000" dirty="0" smtClean="0"/>
              <a:t>Montážní pěna – 100 Kč</a:t>
            </a:r>
          </a:p>
          <a:p>
            <a:pPr>
              <a:buFontTx/>
              <a:buChar char="-"/>
            </a:pPr>
            <a:r>
              <a:rPr lang="cs-CZ" sz="3000" dirty="0" smtClean="0"/>
              <a:t>Balakryl 0,7 kg – 200 Kč</a:t>
            </a:r>
          </a:p>
          <a:p>
            <a:pPr>
              <a:buFontTx/>
              <a:buChar char="-"/>
            </a:pPr>
            <a:r>
              <a:rPr lang="cs-CZ" sz="3000" dirty="0" smtClean="0"/>
              <a:t>Tempery – 40 Kč</a:t>
            </a:r>
          </a:p>
          <a:p>
            <a:pPr marL="0" indent="0">
              <a:buNone/>
            </a:pPr>
            <a:endParaRPr lang="cs-CZ" sz="3000" dirty="0" smtClean="0"/>
          </a:p>
          <a:p>
            <a:pPr marL="0" indent="0">
              <a:buNone/>
            </a:pPr>
            <a:r>
              <a:rPr lang="cs-CZ" sz="3000" dirty="0" smtClean="0"/>
              <a:t>LEVNĚJŠÍ VARIANTA: celkem – 140 Kč</a:t>
            </a:r>
          </a:p>
          <a:p>
            <a:pPr>
              <a:buFontTx/>
              <a:buChar char="-"/>
            </a:pPr>
            <a:r>
              <a:rPr lang="cs-CZ" sz="3000" dirty="0"/>
              <a:t>Montážní pěna – 100 Kč</a:t>
            </a:r>
          </a:p>
          <a:p>
            <a:pPr>
              <a:buFontTx/>
              <a:buChar char="-"/>
            </a:pPr>
            <a:r>
              <a:rPr lang="cs-CZ" sz="3000" dirty="0" smtClean="0"/>
              <a:t>Tempery </a:t>
            </a:r>
            <a:r>
              <a:rPr lang="cs-CZ" sz="3000" dirty="0"/>
              <a:t>– 40 Kč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518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Naznačené obrysy prořízneme nožem do správné hloubky…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85536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31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Pak materiál vytrháváme rukou a dále vyřezáváme nožem do potřebné hloubky (většinou 2 – 4 cm).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42050"/>
            <a:ext cx="3098497" cy="2323873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3116164" cy="233712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21088"/>
            <a:ext cx="3089317" cy="2316988"/>
          </a:xfrm>
          <a:prstGeom prst="rect">
            <a:avLst/>
          </a:prstGeom>
        </p:spPr>
      </p:pic>
      <p:pic>
        <p:nvPicPr>
          <p:cNvPr id="7" name="Zástupný symbol pro obsah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16" y="4221088"/>
            <a:ext cx="3032860" cy="22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4994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Speciálně vyřezáváme schody a místo pro kámen…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783357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905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100" dirty="0" smtClean="0"/>
              <a:t>Pěnu, kterou vyřízneme nad schody do hrobky použijeme na vyříznutí kamene…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71134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628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474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081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Teď přichází na řadu zacpání pěnových bublin…: nejdříve jsme je zkoušeli zacpat ZMUCHLANÝM PAPÍREM, to nebylo dobré… </a:t>
            </a:r>
            <a:endParaRPr lang="cs-CZ" sz="2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42846"/>
            <a:ext cx="5112568" cy="3834426"/>
          </a:xfrm>
        </p:spPr>
      </p:pic>
      <p:pic>
        <p:nvPicPr>
          <p:cNvPr id="1028" name="Picture 4" descr="Výsledek obrázku pro smajlík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212976"/>
            <a:ext cx="1441376" cy="14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Nakonec </a:t>
            </a:r>
            <a:r>
              <a:rPr lang="cs-CZ" sz="2400" dirty="0"/>
              <a:t>se nám </a:t>
            </a:r>
            <a:r>
              <a:rPr lang="cs-CZ" sz="2400" dirty="0" smtClean="0"/>
              <a:t>díry podařilo nejlépe ucpat </a:t>
            </a:r>
            <a:br>
              <a:rPr lang="cs-CZ" sz="2400" dirty="0" smtClean="0"/>
            </a:br>
            <a:r>
              <a:rPr lang="cs-CZ" sz="2400" dirty="0" smtClean="0"/>
              <a:t>odřezanými kousky </a:t>
            </a:r>
            <a:r>
              <a:rPr lang="cs-CZ" sz="2400" dirty="0"/>
              <a:t>pěny</a:t>
            </a:r>
            <a:r>
              <a:rPr lang="cs-CZ" sz="2400" dirty="0" smtClean="0"/>
              <a:t>…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13948"/>
            <a:ext cx="6034617" cy="4525963"/>
          </a:xfrm>
        </p:spPr>
      </p:pic>
      <p:sp>
        <p:nvSpPr>
          <p:cNvPr id="5" name="Šipka doprava 4"/>
          <p:cNvSpPr/>
          <p:nvPr/>
        </p:nvSpPr>
        <p:spPr>
          <a:xfrm>
            <a:off x="2627784" y="3156471"/>
            <a:ext cx="792088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nahoru 5"/>
          <p:cNvSpPr/>
          <p:nvPr/>
        </p:nvSpPr>
        <p:spPr>
          <a:xfrm>
            <a:off x="4139952" y="4221088"/>
            <a:ext cx="242316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lů 6"/>
          <p:cNvSpPr/>
          <p:nvPr/>
        </p:nvSpPr>
        <p:spPr>
          <a:xfrm>
            <a:off x="3881844" y="1844824"/>
            <a:ext cx="242316" cy="6903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eva 7"/>
          <p:cNvSpPr/>
          <p:nvPr/>
        </p:nvSpPr>
        <p:spPr>
          <a:xfrm>
            <a:off x="5364088" y="2898017"/>
            <a:ext cx="576064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2" descr="Výsledek obrázku pro smajl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282485"/>
            <a:ext cx="1447428" cy="144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34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100" b="1" dirty="0" smtClean="0"/>
              <a:t>První možnost úpravy - nátěr:</a:t>
            </a:r>
            <a:r>
              <a:rPr lang="cs-CZ" sz="2100" dirty="0" smtClean="0"/>
              <a:t> bílý matný Balakryl smícháme s trochou žluté a hnědé tempery – skály v Izraeli jsou bílo-béžovo-hnědé (POZOR! Dáme-li tempery moc – barvy se „odmítají“ do sebe dostatečně zamíchat…).</a:t>
            </a:r>
            <a:endParaRPr lang="cs-CZ" sz="2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3"/>
          <a:stretch/>
        </p:blipFill>
        <p:spPr>
          <a:xfrm>
            <a:off x="1115616" y="1988840"/>
            <a:ext cx="6904791" cy="3960440"/>
          </a:xfrm>
        </p:spPr>
      </p:pic>
    </p:spTree>
    <p:extLst>
      <p:ext uri="{BB962C8B-B14F-4D97-AF65-F5344CB8AC3E}">
        <p14:creationId xmlns:p14="http://schemas.microsoft.com/office/powerpoint/2010/main" val="22292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 natíráme…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3744416" cy="2808312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4083" b="21891"/>
          <a:stretch/>
        </p:blipFill>
        <p:spPr>
          <a:xfrm>
            <a:off x="4853671" y="2060848"/>
            <a:ext cx="3888432" cy="25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8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59626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dirty="0" smtClean="0">
                <a:latin typeface="Times New Roman CE" panose="02020603050405020304" pitchFamily="18" charset="-18"/>
              </a:rPr>
              <a:t>V nějakém sympatickém obchodě si zakoupíme nejlépe bílou nebo béžovou MONTÁŽNÍ PĚNU (OBI, </a:t>
            </a:r>
            <a:r>
              <a:rPr lang="cs-CZ" sz="2000" dirty="0" err="1" smtClean="0">
                <a:latin typeface="Times New Roman CE" panose="02020603050405020304" pitchFamily="18" charset="-18"/>
              </a:rPr>
              <a:t>Hornbach</a:t>
            </a:r>
            <a:r>
              <a:rPr lang="cs-CZ" sz="2000" dirty="0" smtClean="0">
                <a:latin typeface="Times New Roman CE" panose="02020603050405020304" pitchFamily="18" charset="-18"/>
              </a:rPr>
              <a:t> aj.), která obsahuje také stříkací trubičku.</a:t>
            </a:r>
            <a:br>
              <a:rPr lang="cs-CZ" sz="2000" dirty="0" smtClean="0">
                <a:latin typeface="Times New Roman CE" panose="02020603050405020304" pitchFamily="18" charset="-18"/>
              </a:rPr>
            </a:br>
            <a:r>
              <a:rPr lang="cs-CZ" sz="2000" dirty="0" smtClean="0">
                <a:latin typeface="Times New Roman CE" panose="02020603050405020304" pitchFamily="18" charset="-18"/>
              </a:rPr>
              <a:t>Např. tuto…</a:t>
            </a:r>
            <a:endParaRPr lang="cs-CZ" sz="2000" dirty="0">
              <a:latin typeface="Times New Roman CE" panose="02020603050405020304" pitchFamily="18" charset="-18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9" y="1086983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5530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 necháme zaschnout (asi dva dny…).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106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Hotovo…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026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b="1" dirty="0" smtClean="0"/>
              <a:t>Druhá možnost úpravy: </a:t>
            </a:r>
            <a:r>
              <a:rPr lang="cs-CZ" sz="2400" dirty="0" smtClean="0"/>
              <a:t>natřít pěnový hrob pouze temperami.</a:t>
            </a:r>
            <a:br>
              <a:rPr lang="cs-CZ" sz="2400" dirty="0" smtClean="0"/>
            </a:br>
            <a:r>
              <a:rPr lang="cs-CZ" sz="2400" dirty="0" smtClean="0"/>
              <a:t>Hrob je tak lehčí. Tato varianta se hodí zvláště tehdy, když pěna nemá v sobě díry, které je třeba ucpat…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6" r="33317"/>
          <a:stretch/>
        </p:blipFill>
        <p:spPr>
          <a:xfrm>
            <a:off x="2123728" y="1988840"/>
            <a:ext cx="4889517" cy="4189086"/>
          </a:xfrm>
        </p:spPr>
      </p:pic>
    </p:spTree>
    <p:extLst>
      <p:ext uri="{BB962C8B-B14F-4D97-AF65-F5344CB8AC3E}">
        <p14:creationId xmlns:p14="http://schemas.microsoft.com/office/powerpoint/2010/main" val="395380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518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992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Pro pohodové převážení hrobu si pořídíme objemný pytel, pružné obinadlo, zavírací špendlík a svorku…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4482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3599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Fáze balení…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4343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Fáze balení…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8815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/>
              <a:t> </a:t>
            </a:r>
            <a:r>
              <a:rPr lang="cs-CZ" smtClean="0"/>
              <a:t>                     připravilo</a:t>
            </a:r>
            <a:r>
              <a:rPr lang="cs-CZ" dirty="0" smtClean="0"/>
              <a:t>: Katechetické středisko AP  </a:t>
            </a:r>
            <a:r>
              <a:rPr lang="cs-CZ" dirty="0" smtClean="0">
                <a:sym typeface="Symbol"/>
              </a:rPr>
              <a:t>  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724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1196752"/>
            <a:ext cx="3322712" cy="380243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Upravíme si tvrdou papírovou krabici  </a:t>
            </a:r>
            <a:br>
              <a:rPr lang="cs-CZ" sz="3200" dirty="0" smtClean="0"/>
            </a:br>
            <a:r>
              <a:rPr lang="cs-CZ" sz="3200" dirty="0" smtClean="0"/>
              <a:t>o rozměrech asi </a:t>
            </a:r>
            <a:br>
              <a:rPr lang="cs-CZ" sz="3200" dirty="0" smtClean="0"/>
            </a:br>
            <a:r>
              <a:rPr lang="cs-CZ" sz="3200" dirty="0" smtClean="0"/>
              <a:t>45 </a:t>
            </a:r>
            <a:r>
              <a:rPr lang="cs-CZ" sz="3200" dirty="0"/>
              <a:t>x 35 cm </a:t>
            </a:r>
            <a:r>
              <a:rPr lang="cs-CZ" sz="3200" dirty="0" smtClean="0"/>
              <a:t>na výšku 10 cm.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129" y="1295151"/>
            <a:ext cx="5395706" cy="4046780"/>
          </a:xfrm>
        </p:spPr>
      </p:pic>
    </p:spTree>
    <p:extLst>
      <p:ext uri="{BB962C8B-B14F-4D97-AF65-F5344CB8AC3E}">
        <p14:creationId xmlns:p14="http://schemas.microsoft.com/office/powerpoint/2010/main" val="105346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IGELIT – např. z igelitové tašky…  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24706"/>
          <a:stretch/>
        </p:blipFill>
        <p:spPr>
          <a:xfrm rot="16200000">
            <a:off x="2900505" y="1572103"/>
            <a:ext cx="3260440" cy="4525963"/>
          </a:xfrm>
        </p:spPr>
      </p:pic>
    </p:spTree>
    <p:extLst>
      <p:ext uri="{BB962C8B-B14F-4D97-AF65-F5344CB8AC3E}">
        <p14:creationId xmlns:p14="http://schemas.microsoft.com/office/powerpoint/2010/main" val="13818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Igelitem vyložíme papírovou krabici…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886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8523" r="17190" b="13431"/>
          <a:stretch/>
        </p:blipFill>
        <p:spPr>
          <a:xfrm>
            <a:off x="5210937" y="332656"/>
            <a:ext cx="3186368" cy="372784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8024" y="2924944"/>
            <a:ext cx="3898776" cy="31683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Připravenou plochu postříkáme vodou (pěna po zaschnutí pak půjde lépe odlepit od igelitu…). 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648" y="1708664"/>
            <a:ext cx="4671359" cy="3503519"/>
          </a:xfrm>
        </p:spPr>
      </p:pic>
    </p:spTree>
    <p:extLst>
      <p:ext uri="{BB962C8B-B14F-4D97-AF65-F5344CB8AC3E}">
        <p14:creationId xmlns:p14="http://schemas.microsoft.com/office/powerpoint/2010/main" val="19596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0032" y="1484784"/>
            <a:ext cx="3826768" cy="4234482"/>
          </a:xfrm>
        </p:spPr>
        <p:txBody>
          <a:bodyPr>
            <a:normAutofit/>
          </a:bodyPr>
          <a:lstStyle/>
          <a:p>
            <a:r>
              <a:rPr lang="cs-CZ" sz="3600" i="1" dirty="0" smtClean="0"/>
              <a:t>A jdeme na to…</a:t>
            </a:r>
            <a:br>
              <a:rPr lang="cs-CZ" sz="3600" i="1" dirty="0" smtClean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 smtClean="0"/>
              <a:t>Montážní pěnu nejméně 30 x protřepeme…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129" y="1655191"/>
            <a:ext cx="4819642" cy="3614732"/>
          </a:xfrm>
        </p:spPr>
      </p:pic>
    </p:spTree>
    <p:extLst>
      <p:ext uri="{BB962C8B-B14F-4D97-AF65-F5344CB8AC3E}">
        <p14:creationId xmlns:p14="http://schemas.microsoft.com/office/powerpoint/2010/main" val="4335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547</Words>
  <Application>Microsoft Office PowerPoint</Application>
  <PresentationFormat>Předvádění na obrazovce (4:3)</PresentationFormat>
  <Paragraphs>64</Paragraphs>
  <Slides>48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Motiv systému Office</vt:lpstr>
      <vt:lpstr>JEŽÍŠŮV HROB</vt:lpstr>
      <vt:lpstr>CO VŠECHNO POTŘEBUJEME?</vt:lpstr>
      <vt:lpstr>FINANČNÍ ROZVAHA…  (uváděny jsou průměrné ceny…)</vt:lpstr>
      <vt:lpstr>V nějakém sympatickém obchodě si zakoupíme nejlépe bílou nebo béžovou MONTÁŽNÍ PĚNU (OBI, Hornbach aj.), která obsahuje také stříkací trubičku. Např. tuto…</vt:lpstr>
      <vt:lpstr>Upravíme si tvrdou papírovou krabici   o rozměrech asi  45 x 35 cm na výšku 10 cm.</vt:lpstr>
      <vt:lpstr>IGELIT – např. z igelitové tašky…  </vt:lpstr>
      <vt:lpstr>Igelitem vyložíme papírovou krabici…</vt:lpstr>
      <vt:lpstr>Připravenou plochu postříkáme vodou (pěna po zaschnutí pak půjde lépe odlepit od igelitu…). </vt:lpstr>
      <vt:lpstr>A jdeme na to…  Montážní pěnu nejméně 30 x protřepeme…</vt:lpstr>
      <vt:lpstr>Našroubujeme stříkací trubici…</vt:lpstr>
      <vt:lpstr>…a pomalu nastříkáváme (spray držíme dnem vzhůru…) pěnu do připraveného místa… ne však zcela do krajů (počítejme s tím, že pěna bude časem bobtnat… a k tomu potřebuje mít volné místo…). Stříkáme do výšky 7-10 cm – do tvaru jakési hromady (ne kvádru). </vt:lpstr>
      <vt:lpstr>Pěnu necháme v krabici nabobtnat a úplně zaschnout několik hodin… (nejméně 6-8 hod)</vt:lpstr>
      <vt:lpstr>Objekt vyjmeme z krabice. ZESPODU je někdy třeba jeho plochu vyrovnat a doplnit – tak, že sem znovu nastříkáme vrstvu pěny  a necháme opět zaschnout a ztvrdnout…</vt:lpstr>
      <vt:lpstr>Spodek pak zarovnáme dlouhým,  ostrým nožem…</vt:lpstr>
      <vt:lpstr>Zarovnaná spodní plocha…</vt:lpstr>
      <vt:lpstr>V případě, že objekt na rovné podložce nestojí pevně – je třeba ho ještě upravit… </vt:lpstr>
      <vt:lpstr>Následně objekt rozřízneme  podélně napůl…</vt:lpstr>
      <vt:lpstr>… a poměrně často zjistíme, že je uvnitř mnoho nevítaných děr… které nás ale zatím zanechají zcela chladnými (přijde na ně řada později… :-) ).</vt:lpstr>
      <vt:lpstr>Jednu polovinu objektu položíme seříznutou plochou na předem připravený papír, slepený ze dvou A 4  (tak dlouhý a široký, aby se na něj objekt vešel…)…  </vt:lpstr>
      <vt:lpstr>… a obkreslíme…</vt:lpstr>
      <vt:lpstr>…určíme si orientaci budoucího hrobu (kde budou schody…). </vt:lpstr>
      <vt:lpstr>Podle vzorů (Biblický slovník a Po stopách Ježíšových-G. Kroll) nakreslíme do připraveného obrysu tvar hrobu…</vt:lpstr>
      <vt:lpstr>Překreslený hrob…</vt:lpstr>
      <vt:lpstr>Srovnání s již dříve vytvořeným hrobem…</vt:lpstr>
      <vt:lpstr>Dbáme na správnou velikost místa, kam se v hrobě ukládá zemřelý… </vt:lpstr>
      <vt:lpstr>Vystřihneme vnitřní části hrobu…</vt:lpstr>
      <vt:lpstr>Přiložíme na tu správnou polovinu hrobu a obkreslíme…</vt:lpstr>
      <vt:lpstr>Otočíme papír, přiložíme na druhou polovinu hrobu a obkreslíme…</vt:lpstr>
      <vt:lpstr>Prezentace aplikace PowerPoint</vt:lpstr>
      <vt:lpstr>Naznačené obrysy prořízneme nožem do správné hloubky…</vt:lpstr>
      <vt:lpstr>Pak materiál vytrháváme rukou a dále vyřezáváme nožem do potřebné hloubky (většinou 2 – 4 cm).</vt:lpstr>
      <vt:lpstr>Prezentace aplikace PowerPoint</vt:lpstr>
      <vt:lpstr>Speciálně vyřezáváme schody a místo pro kámen…</vt:lpstr>
      <vt:lpstr>Pěnu, kterou vyřízneme nad schody do hrobky použijeme na vyříznutí kamene… </vt:lpstr>
      <vt:lpstr>Prezentace aplikace PowerPoint</vt:lpstr>
      <vt:lpstr>Teď přichází na řadu zacpání pěnových bublin…: nejdříve jsme je zkoušeli zacpat ZMUCHLANÝM PAPÍREM, to nebylo dobré… </vt:lpstr>
      <vt:lpstr>Nakonec se nám díry podařilo nejlépe ucpat  odřezanými kousky pěny…</vt:lpstr>
      <vt:lpstr>První možnost úpravy - nátěr: bílý matný Balakryl smícháme s trochou žluté a hnědé tempery – skály v Izraeli jsou bílo-béžovo-hnědé (POZOR! Dáme-li tempery moc – barvy se „odmítají“ do sebe dostatečně zamíchat…).</vt:lpstr>
      <vt:lpstr>… natíráme…</vt:lpstr>
      <vt:lpstr>A necháme zaschnout (asi dva dny…).</vt:lpstr>
      <vt:lpstr>Hotovo… </vt:lpstr>
      <vt:lpstr>Druhá možnost úpravy: natřít pěnový hrob pouze temperami. Hrob je tak lehčí. Tato varianta se hodí zvláště tehdy, když pěna nemá v sobě díry, které je třeba ucpat…</vt:lpstr>
      <vt:lpstr>Prezentace aplikace PowerPoint</vt:lpstr>
      <vt:lpstr>Prezentace aplikace PowerPoint</vt:lpstr>
      <vt:lpstr>Pro pohodové převážení hrobu si pořídíme objemný pytel, pružné obinadlo, zavírací špendlík a svorku…</vt:lpstr>
      <vt:lpstr>1. Fáze balení…</vt:lpstr>
      <vt:lpstr>2. Fáze balení…</vt:lpstr>
      <vt:lpstr>Prezentace aplikace PowerPoint</vt:lpstr>
    </vt:vector>
  </TitlesOfParts>
  <Company>Arcibiskupství pražské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JEŽÍŠŮV HROB</dc:title>
  <dc:creator>Novotná Tereza</dc:creator>
  <cp:lastModifiedBy>Lenka Jeřábková</cp:lastModifiedBy>
  <cp:revision>35</cp:revision>
  <dcterms:created xsi:type="dcterms:W3CDTF">2016-09-20T09:56:49Z</dcterms:created>
  <dcterms:modified xsi:type="dcterms:W3CDTF">2018-02-20T08:41:24Z</dcterms:modified>
</cp:coreProperties>
</file>